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B3EF-6D06-43F3-A4CB-870BF4843685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98E5-549F-4249-9C82-61C6E2AAB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16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B3EF-6D06-43F3-A4CB-870BF4843685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98E5-549F-4249-9C82-61C6E2AAB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05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B3EF-6D06-43F3-A4CB-870BF4843685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98E5-549F-4249-9C82-61C6E2AAB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75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B3EF-6D06-43F3-A4CB-870BF4843685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98E5-549F-4249-9C82-61C6E2AAB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1935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B3EF-6D06-43F3-A4CB-870BF4843685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98E5-549F-4249-9C82-61C6E2AAB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42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B3EF-6D06-43F3-A4CB-870BF4843685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98E5-549F-4249-9C82-61C6E2AAB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17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B3EF-6D06-43F3-A4CB-870BF4843685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98E5-549F-4249-9C82-61C6E2AAB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98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B3EF-6D06-43F3-A4CB-870BF4843685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98E5-549F-4249-9C82-61C6E2AAB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69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B3EF-6D06-43F3-A4CB-870BF4843685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98E5-549F-4249-9C82-61C6E2AAB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31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B3EF-6D06-43F3-A4CB-870BF4843685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98E5-549F-4249-9C82-61C6E2AAB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30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B3EF-6D06-43F3-A4CB-870BF4843685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98E5-549F-4249-9C82-61C6E2AAB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47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B3EF-6D06-43F3-A4CB-870BF4843685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98E5-549F-4249-9C82-61C6E2AAB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75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B3EF-6D06-43F3-A4CB-870BF4843685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98E5-549F-4249-9C82-61C6E2AAB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82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B3EF-6D06-43F3-A4CB-870BF4843685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98E5-549F-4249-9C82-61C6E2AAB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28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B3EF-6D06-43F3-A4CB-870BF4843685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98E5-549F-4249-9C82-61C6E2AAB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04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B3EF-6D06-43F3-A4CB-870BF4843685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98E5-549F-4249-9C82-61C6E2AAB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82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B3EF-6D06-43F3-A4CB-870BF4843685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98E5-549F-4249-9C82-61C6E2AAB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577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5B3EF-6D06-43F3-A4CB-870BF4843685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F98E5-549F-4249-9C82-61C6E2AAB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517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files.ru/preview/5132810/page:10/" TargetMode="External"/><Relationship Id="rId2" Type="http://schemas.openxmlformats.org/officeDocument/2006/relationships/hyperlink" Target="http://www.studfiles.ru/preview/6055432/page: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udme.org/1280052815725/psihologiya/mezhgruppovye_otnosheniya" TargetMode="External"/><Relationship Id="rId5" Type="http://schemas.openxmlformats.org/officeDocument/2006/relationships/hyperlink" Target="http://referatwork.ru/category/psikhologiya/view/385747_mezhgruppovye_otnosheniya_i_vzaimodeystviya" TargetMode="External"/><Relationship Id="rId4" Type="http://schemas.openxmlformats.org/officeDocument/2006/relationships/hyperlink" Target="http://www.studfiles.ru/preview/6209183/page:8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539" y="1545260"/>
            <a:ext cx="9001462" cy="2272004"/>
          </a:xfrm>
        </p:spPr>
        <p:txBody>
          <a:bodyPr>
            <a:normAutofit/>
          </a:bodyPr>
          <a:lstStyle/>
          <a:p>
            <a:r>
              <a:rPr lang="ru-RU" sz="6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Межгрупповые отношения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0966" y="4220307"/>
            <a:ext cx="5166602" cy="1180977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Колесникова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Анатольевна.</a:t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57865" y="194144"/>
            <a:ext cx="7318958" cy="70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334043" y="6207370"/>
            <a:ext cx="5166602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Нижневартовск.,2017г.</a:t>
            </a:r>
          </a:p>
        </p:txBody>
      </p:sp>
    </p:spTree>
    <p:extLst>
      <p:ext uri="{BB962C8B-B14F-4D97-AF65-F5344CB8AC3E}">
        <p14:creationId xmlns:p14="http://schemas.microsoft.com/office/powerpoint/2010/main" xmlns="" val="110387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13848"/>
            <a:ext cx="12192000" cy="2940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Группа выступает своеобразным субъектом деятельности, по­скольку является функциональной единицей общественной жизни. Однако в отличие от личности как субъекта деятельности она несет в себе структуру внутренних межличностных формальных и нефор­мальных отношений, которые непосредственно связаны с внешни­ми отношениями группы.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 </a:t>
            </a:r>
            <a:r>
              <a:rPr lang="ru-RU" sz="2800" b="1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отношения влияют на внутрен­ние отношения группы.</a:t>
            </a:r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0587" y="207573"/>
            <a:ext cx="7762729" cy="350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5468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74" y="3910820"/>
            <a:ext cx="11938782" cy="2377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Любая группа делится обычно на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микрогруппы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отношения между которыми не являются стабильными. Одним из важнейших факторов влияния на межгрупповые отношения выступает </a:t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b="1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харак­тер совместной деятельности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такая деятельность носит экстремальный характер и осуществляется в стрессовых условиях, то может быть динамика межгрупповых отношений, описанная в работах В. </a:t>
            </a:r>
            <a:r>
              <a:rPr lang="ru-RU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Хановеса</a:t>
            </a:r>
            <a:r>
              <a:rPr lang="ru-RU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участника знаменитой международной экс­педиции под руководством Тура Хейердала.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489" y="327221"/>
            <a:ext cx="590550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3169" y="327221"/>
            <a:ext cx="4869766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2117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5413" y="0"/>
            <a:ext cx="431164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0355" y="1661064"/>
            <a:ext cx="7243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1392701" y="1534455"/>
            <a:ext cx="10381957" cy="86899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функцией межгрупповых отношений является со­хранение, стабилизация и развитие групп как функциональных единиц общественной жизни.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0355" y="5093581"/>
            <a:ext cx="7243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392702" y="2641521"/>
            <a:ext cx="10381957" cy="18147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взаимодействии с другими группами каждая группа стремится к более-менее устойчивому состоянию посредством сохранения относительного баланса тенденций интеграции и дифференциации. Если во внешних отношениях группы усили­ваются тенденции дифференциации, то внутренние отношения будут характеризоваться усилением тенденции интеграции, и наоборот.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0355" y="3377322"/>
            <a:ext cx="7243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392701" y="4667269"/>
            <a:ext cx="10381957" cy="124881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Соперничество, сотрудничество, отношения неучастия - ос­новные стратегии взаимодействия между социальными группами.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Доминирующей стратегией взаимодействия следует считать стра­тегию соперничества.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41571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01637"/>
            <a:ext cx="10353761" cy="1326321"/>
          </a:xfrm>
        </p:spPr>
        <p:txBody>
          <a:bodyPr>
            <a:normAutofit/>
          </a:bodyPr>
          <a:lstStyle/>
          <a:p>
            <a:r>
              <a:rPr lang="ru-RU" sz="4000" dirty="0"/>
              <a:t>Глоссарий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527958"/>
            <a:ext cx="10353762" cy="476193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b="1" dirty="0">
                <a:effectLst/>
              </a:rPr>
              <a:t>МЕЖГРУППОВЫЕ ОТНОШЕНИЯ</a:t>
            </a:r>
            <a:r>
              <a:rPr lang="ru-RU" dirty="0">
                <a:effectLst/>
              </a:rPr>
              <a:t> − совокупность социально-психологических явлений, характеризующих субъективное отражение (восприятие) многообразных связей, возникающих между социальными группами, а также обусловленный ими способ взаимодействия групп.</a:t>
            </a:r>
          </a:p>
          <a:p>
            <a:pPr marL="457200" indent="-457200">
              <a:buAutoNum type="arabicPeriod"/>
            </a:pPr>
            <a:r>
              <a:rPr lang="ru-RU" sz="2400" b="1" dirty="0">
                <a:effectLst/>
              </a:rPr>
              <a:t>Социальная категоризация </a:t>
            </a:r>
            <a:r>
              <a:rPr lang="ru-RU" dirty="0"/>
              <a:t>- это процесс группировки субъектом социальных объектов и явлений по их значению в системе действий, намерений и убеждений индивида.</a:t>
            </a:r>
          </a:p>
          <a:p>
            <a:pPr marL="457200" indent="-457200">
              <a:buAutoNum type="arabicPeriod"/>
            </a:pPr>
            <a:r>
              <a:rPr lang="ru-RU" sz="2400" b="1" dirty="0"/>
              <a:t>Социальная категоризация </a:t>
            </a:r>
            <a:r>
              <a:rPr lang="ru-RU" dirty="0"/>
              <a:t>в межгрупповых отношениях есть частный случай классификации индивидом окружающей действительности, характеризующийся ярко выраженным положительным или отрицательным отношением субъекта к классифицируемым объектам, влиянием сформировавшихся у него ценностных ориентации.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7761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45366"/>
            <a:ext cx="10353761" cy="1326321"/>
          </a:xfrm>
        </p:spPr>
        <p:txBody>
          <a:bodyPr>
            <a:normAutofit/>
          </a:bodyPr>
          <a:lstStyle/>
          <a:p>
            <a:r>
              <a:rPr lang="ru-RU" sz="4000" dirty="0"/>
              <a:t>Глоссарий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sz="2600" b="1" dirty="0"/>
              <a:t>Групповая аффилиация </a:t>
            </a:r>
            <a:r>
              <a:rPr lang="ru-RU" dirty="0"/>
              <a:t>означает такие отношения между груп­пами, которые предполагают, что одна из них является составной частью другой. Любой группе свойственно стремление быть со­ставной частью и чувствовать свою принадлежность к более ши­рокой социальной общности.</a:t>
            </a:r>
          </a:p>
          <a:p>
            <a:pPr marL="457200" indent="-457200">
              <a:buAutoNum type="arabicPeriod"/>
            </a:pPr>
            <a:r>
              <a:rPr lang="ru-RU" sz="2600" b="1" dirty="0"/>
              <a:t>Групповая открытость </a:t>
            </a:r>
            <a:r>
              <a:rPr lang="ru-RU" dirty="0">
                <a:effectLst/>
              </a:rPr>
              <a:t>проявляется в стремлении группы по­лучить информацию и влияние извне, вследствие чего она подвер­гается различного рода воздействиям и оценкам со стороны дру­гих групп. Уровень групповой открытости можно рассматривать как своеобразный критерий обновления группы и соблюдения баланса процессов дифференциации и интеграции. Открытость группы может быть связана и с привлечением новых членов или даже изменением состава группы.</a:t>
            </a:r>
          </a:p>
        </p:txBody>
      </p:sp>
    </p:spTree>
    <p:extLst>
      <p:ext uri="{BB962C8B-B14F-4D97-AF65-F5344CB8AC3E}">
        <p14:creationId xmlns:p14="http://schemas.microsoft.com/office/powerpoint/2010/main" xmlns="" val="29254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Использованная 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>
                <a:hlinkClick r:id="rId2"/>
              </a:rPr>
              <a:t>http://www.studfiles.ru/preview/6055432/page:20/</a:t>
            </a:r>
            <a:endParaRPr lang="ru-RU" dirty="0"/>
          </a:p>
          <a:p>
            <a:pPr marL="457200" indent="-457200">
              <a:buAutoNum type="arabicPeriod"/>
            </a:pPr>
            <a:r>
              <a:rPr lang="en-US" dirty="0">
                <a:hlinkClick r:id="rId3"/>
              </a:rPr>
              <a:t>http://www.studfiles.ru/preview/5132810/page:10/</a:t>
            </a:r>
            <a:endParaRPr lang="ru-RU" dirty="0"/>
          </a:p>
          <a:p>
            <a:pPr marL="457200" indent="-457200">
              <a:buAutoNum type="arabicPeriod"/>
            </a:pPr>
            <a:r>
              <a:rPr lang="en-US" dirty="0">
                <a:hlinkClick r:id="rId4"/>
              </a:rPr>
              <a:t>http://www.studfiles.ru/preview/6209183/page:8/</a:t>
            </a:r>
            <a:endParaRPr lang="ru-RU" dirty="0"/>
          </a:p>
          <a:p>
            <a:pPr marL="457200" indent="-457200">
              <a:buAutoNum type="arabicPeriod"/>
            </a:pPr>
            <a:r>
              <a:rPr lang="en-US" dirty="0">
                <a:hlinkClick r:id="rId5"/>
              </a:rPr>
              <a:t>http://referatwork.ru/category/psikhologiya/view/385747_mezhgruppovye_otnosheniya_i_vzaimodeystviya</a:t>
            </a:r>
            <a:endParaRPr lang="ru-RU" dirty="0"/>
          </a:p>
          <a:p>
            <a:pPr marL="457200" indent="-457200">
              <a:buAutoNum type="arabicPeriod"/>
            </a:pPr>
            <a:r>
              <a:rPr lang="en-US" dirty="0">
                <a:hlinkClick r:id="rId6"/>
              </a:rPr>
              <a:t>http://studme.org/1280052815725/psihologiya/mezhgruppovye_otnosheniya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623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812" y="4923691"/>
            <a:ext cx="11718387" cy="1350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Совокупность социально-психологических явлений, характеризующих субъективное отражение (восприятие) многообразных связей, возникающих между социальными группами, а также обусловленный ими способ взаимодействия групп.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1755" y="279302"/>
            <a:ext cx="8572500" cy="407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08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4245" y="407015"/>
            <a:ext cx="1049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межгрупповых отношений</a:t>
            </a: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 flipH="1">
            <a:off x="5941256" y="1296069"/>
            <a:ext cx="2" cy="35150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941257" y="1955409"/>
            <a:ext cx="13739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41257" y="2883877"/>
            <a:ext cx="13739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941257" y="3896751"/>
            <a:ext cx="13739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41256" y="4811151"/>
            <a:ext cx="13739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: скругленные углы 9"/>
          <p:cNvSpPr/>
          <p:nvPr/>
        </p:nvSpPr>
        <p:spPr>
          <a:xfrm>
            <a:off x="7484012" y="1352340"/>
            <a:ext cx="3868615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Кооперация;</a:t>
            </a: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7484010" y="2413530"/>
            <a:ext cx="3868615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Конкуренция;</a:t>
            </a: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7484012" y="4689735"/>
            <a:ext cx="3868615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независимости.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2689" y="1352340"/>
            <a:ext cx="4190124" cy="3951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1561514" y="5458265"/>
            <a:ext cx="365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Конкуренция.</a:t>
            </a: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7505427" y="3496715"/>
            <a:ext cx="3868615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Межгрупповой конфликт;</a:t>
            </a:r>
          </a:p>
        </p:txBody>
      </p:sp>
    </p:spTree>
    <p:extLst>
      <p:ext uri="{BB962C8B-B14F-4D97-AF65-F5344CB8AC3E}">
        <p14:creationId xmlns:p14="http://schemas.microsoft.com/office/powerpoint/2010/main" xmlns="" val="169862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2020" y="280406"/>
            <a:ext cx="84784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Когнитивные процессы</a:t>
            </a:r>
          </a:p>
        </p:txBody>
      </p:sp>
      <p:cxnSp>
        <p:nvCxnSpPr>
          <p:cNvPr id="6" name="Прямая соединительная линия 5"/>
          <p:cNvCxnSpPr>
            <a:cxnSpLocks/>
            <a:stCxn id="4" idx="2"/>
          </p:cNvCxnSpPr>
          <p:nvPr/>
        </p:nvCxnSpPr>
        <p:spPr>
          <a:xfrm flipH="1">
            <a:off x="5941256" y="1296069"/>
            <a:ext cx="2" cy="35150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941257" y="1955409"/>
            <a:ext cx="13739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41257" y="2883877"/>
            <a:ext cx="13739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941257" y="3896751"/>
            <a:ext cx="13739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941256" y="4811151"/>
            <a:ext cx="13739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/>
          <p:cNvSpPr/>
          <p:nvPr/>
        </p:nvSpPr>
        <p:spPr>
          <a:xfrm>
            <a:off x="7484012" y="1352340"/>
            <a:ext cx="3868615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категоризация;</a:t>
            </a: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7484012" y="2426677"/>
            <a:ext cx="3868615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идентификация;</a:t>
            </a: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7484011" y="3501014"/>
            <a:ext cx="3868615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сравнение;</a:t>
            </a: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484012" y="4689735"/>
            <a:ext cx="3868615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(межгрупповая) дискриминация.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479" y="1605395"/>
            <a:ext cx="5343965" cy="2896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/>
          <p:cNvSpPr txBox="1"/>
          <p:nvPr/>
        </p:nvSpPr>
        <p:spPr>
          <a:xfrm>
            <a:off x="1055077" y="4689735"/>
            <a:ext cx="405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дискриминация.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83411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3" y="159433"/>
            <a:ext cx="10353761" cy="1326321"/>
          </a:xfrm>
        </p:spPr>
        <p:txBody>
          <a:bodyPr/>
          <a:lstStyle/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межгрупповой дифференциации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701" y="4698608"/>
            <a:ext cx="11085947" cy="1913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Социально-психологические процессы межгруппового восприятия, сравнения и оценки, связанные с установлением различий между своей и другими группами.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b="7924"/>
          <a:stretch/>
        </p:blipFill>
        <p:spPr>
          <a:xfrm>
            <a:off x="547701" y="1441743"/>
            <a:ext cx="5557677" cy="3256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5961" y="1454644"/>
            <a:ext cx="3243964" cy="3243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0788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1574" y="238649"/>
            <a:ext cx="84837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явления </a:t>
            </a:r>
            <a:b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межгрупповой дифференциации</a:t>
            </a: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 flipH="1">
            <a:off x="5883200" y="1685199"/>
            <a:ext cx="1" cy="26006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883200" y="2344539"/>
            <a:ext cx="13739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883200" y="3273007"/>
            <a:ext cx="13739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883200" y="4285881"/>
            <a:ext cx="13739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8"/>
          <p:cNvSpPr/>
          <p:nvPr/>
        </p:nvSpPr>
        <p:spPr>
          <a:xfrm>
            <a:off x="7425955" y="1741470"/>
            <a:ext cx="3868615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Межгрупповой конфликт;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7425955" y="2815807"/>
            <a:ext cx="3868615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Межгрупповая враждебность;</a:t>
            </a: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7425954" y="3890144"/>
            <a:ext cx="3868615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Межгрупповой фаворитизм.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697" y="1748931"/>
            <a:ext cx="3946964" cy="3811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1336430" y="5624177"/>
            <a:ext cx="3229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Межгрупповой конфликт.</a:t>
            </a:r>
          </a:p>
        </p:txBody>
      </p:sp>
    </p:spTree>
    <p:extLst>
      <p:ext uri="{BB962C8B-B14F-4D97-AF65-F5344CB8AC3E}">
        <p14:creationId xmlns:p14="http://schemas.microsoft.com/office/powerpoint/2010/main" xmlns="" val="18377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1761" y="11928"/>
            <a:ext cx="71666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Феномены </a:t>
            </a:r>
            <a:b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интегральной тенденции</a:t>
            </a: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 flipH="1">
            <a:off x="5941255" y="1296069"/>
            <a:ext cx="3" cy="35802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941257" y="1955409"/>
            <a:ext cx="13739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41257" y="2883877"/>
            <a:ext cx="13739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941256" y="3881762"/>
            <a:ext cx="13739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: скругленные углы 9"/>
          <p:cNvSpPr/>
          <p:nvPr/>
        </p:nvSpPr>
        <p:spPr>
          <a:xfrm>
            <a:off x="7484012" y="1458478"/>
            <a:ext cx="3868615" cy="6938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Межгрупповая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афилизация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7484012" y="2426677"/>
            <a:ext cx="3868615" cy="80001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Межгрупповое единство;</a:t>
            </a: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7484009" y="3484523"/>
            <a:ext cx="3868615" cy="76149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Межгрупповая сплочённость;</a:t>
            </a: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7484010" y="4575351"/>
            <a:ext cx="3868615" cy="72632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Межгрупповая толерантность.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941255" y="4876299"/>
            <a:ext cx="13739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269" y="1577664"/>
            <a:ext cx="4571708" cy="3724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1350498" y="5444197"/>
            <a:ext cx="3882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Межгрупповая сплоченность.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304703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3" y="159434"/>
            <a:ext cx="10353761" cy="1326321"/>
          </a:xfrm>
        </p:spPr>
        <p:txBody>
          <a:bodyPr/>
          <a:lstStyle/>
          <a:p>
            <a:r>
              <a:rPr lang="ru-RU" dirty="0"/>
              <a:t>Межгрупповые отношения на уровне социальной стратификации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650" y="4808042"/>
            <a:ext cx="11522045" cy="1899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широком социологическом смыс­ле под социальной стратификацией понимают деление общества на социальные слои - страты в зависимости от различных признаков, главными из которых выступают отношение к власти, про­фессия, социальный престиж, уровень культуры, экономическое положение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r="13317"/>
          <a:stretch/>
        </p:blipFill>
        <p:spPr>
          <a:xfrm>
            <a:off x="450166" y="1364566"/>
            <a:ext cx="4867422" cy="3443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810" r="8975"/>
          <a:stretch/>
        </p:blipFill>
        <p:spPr>
          <a:xfrm>
            <a:off x="6119446" y="1425160"/>
            <a:ext cx="5148108" cy="332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8840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134" y="2776026"/>
            <a:ext cx="10353761" cy="1326321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между малыми группами и их влияние на внутригрупповые процессы</a:t>
            </a:r>
          </a:p>
        </p:txBody>
      </p:sp>
    </p:spTree>
    <p:extLst>
      <p:ext uri="{BB962C8B-B14F-4D97-AF65-F5344CB8AC3E}">
        <p14:creationId xmlns:p14="http://schemas.microsoft.com/office/powerpoint/2010/main" xmlns="" val="243908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92</TotalTime>
  <Words>309</Words>
  <Application>Microsoft Office PowerPoint</Application>
  <PresentationFormat>Произвольный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Damask</vt:lpstr>
      <vt:lpstr>Межгрупповые отношения</vt:lpstr>
      <vt:lpstr>Слайд 2</vt:lpstr>
      <vt:lpstr>Слайд 3</vt:lpstr>
      <vt:lpstr>Слайд 4</vt:lpstr>
      <vt:lpstr>Процессы межгрупповой дифференциации</vt:lpstr>
      <vt:lpstr>Слайд 6</vt:lpstr>
      <vt:lpstr>Слайд 7</vt:lpstr>
      <vt:lpstr>Межгрупповые отношения на уровне социальной стратификации</vt:lpstr>
      <vt:lpstr>Отношение между малыми группами и их влияние на внутригрупповые процессы</vt:lpstr>
      <vt:lpstr>Слайд 10</vt:lpstr>
      <vt:lpstr>Слайд 11</vt:lpstr>
      <vt:lpstr>Слайд 12</vt:lpstr>
      <vt:lpstr>Глоссарий</vt:lpstr>
      <vt:lpstr>Глоссарий</vt:lpstr>
      <vt:lpstr>Использованная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Межгрупповые отношения</dc:title>
  <dc:creator>Алёна Саморокова</dc:creator>
  <cp:lastModifiedBy>татьяна колесникова</cp:lastModifiedBy>
  <cp:revision>11</cp:revision>
  <dcterms:created xsi:type="dcterms:W3CDTF">2017-04-15T05:47:55Z</dcterms:created>
  <dcterms:modified xsi:type="dcterms:W3CDTF">2018-01-20T14:17:00Z</dcterms:modified>
</cp:coreProperties>
</file>